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5" r:id="rId7"/>
    <p:sldId id="266" r:id="rId8"/>
    <p:sldId id="268" r:id="rId9"/>
    <p:sldId id="270" r:id="rId10"/>
    <p:sldId id="271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333333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4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3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2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EE53-D849-BB47-B6CE-9F813C5875F4}" type="datetimeFigureOut">
              <a:rPr lang="en-US" smtClean="0"/>
              <a:t>15/10/13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79CE-81FA-A642-8B22-9762E8FC1C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mplate plenari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4"/>
            <a:ext cx="9144000" cy="6858000"/>
          </a:xfrm>
          <a:prstGeom prst="rect">
            <a:avLst/>
          </a:prstGeom>
        </p:spPr>
      </p:pic>
      <p:sp>
        <p:nvSpPr>
          <p:cNvPr id="7" name="Retângulo 6"/>
          <p:cNvSpPr/>
          <p:nvPr userDrawn="1"/>
        </p:nvSpPr>
        <p:spPr>
          <a:xfrm>
            <a:off x="0" y="0"/>
            <a:ext cx="9144000" cy="1252603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D:\Working\SBGames2013\SBGamesFundoPreto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1" y="131001"/>
            <a:ext cx="169379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0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515913" cy="4525963"/>
          </a:xfrm>
        </p:spPr>
        <p:txBody>
          <a:bodyPr/>
          <a:lstStyle/>
          <a:p>
            <a:r>
              <a:rPr lang="pt-BR" dirty="0" err="1" smtClean="0"/>
              <a:t>Chairs</a:t>
            </a:r>
            <a:r>
              <a:rPr lang="pt-BR" dirty="0" smtClean="0"/>
              <a:t>: </a:t>
            </a:r>
            <a:endParaRPr lang="pt-BR" dirty="0"/>
          </a:p>
          <a:p>
            <a:pPr lvl="1"/>
            <a:r>
              <a:rPr lang="pt-BR" dirty="0"/>
              <a:t>Alex </a:t>
            </a:r>
            <a:r>
              <a:rPr lang="pt-BR" dirty="0" smtClean="0"/>
              <a:t>Machado (Instituto Federal - Rio Pomba)</a:t>
            </a:r>
          </a:p>
          <a:p>
            <a:pPr lvl="1"/>
            <a:r>
              <a:rPr lang="pt-BR" dirty="0" smtClean="0"/>
              <a:t>Artur Mittelbach (PUCPR/IGDA </a:t>
            </a:r>
            <a:r>
              <a:rPr lang="pt-BR" dirty="0"/>
              <a:t>Curitiba)</a:t>
            </a:r>
            <a:endParaRPr lang="pt-BR" dirty="0" smtClean="0"/>
          </a:p>
          <a:p>
            <a:pPr lvl="1"/>
            <a:r>
              <a:rPr lang="pt-BR" dirty="0" smtClean="0"/>
              <a:t>Bruno </a:t>
            </a:r>
            <a:r>
              <a:rPr lang="pt-BR" dirty="0" err="1" smtClean="0"/>
              <a:t>Campagnolo</a:t>
            </a:r>
            <a:r>
              <a:rPr lang="pt-BR" dirty="0" smtClean="0"/>
              <a:t> (TECPAR/PUCPR/IGDA Curitiba)</a:t>
            </a:r>
          </a:p>
          <a:p>
            <a:pPr lvl="1"/>
            <a:r>
              <a:rPr lang="pt-BR" dirty="0"/>
              <a:t>Daniel </a:t>
            </a:r>
            <a:r>
              <a:rPr lang="pt-BR" dirty="0" err="1" smtClean="0"/>
              <a:t>Calife</a:t>
            </a:r>
            <a:r>
              <a:rPr lang="pt-BR" dirty="0" smtClean="0"/>
              <a:t> (Universidade Cruzeiro do Sul)</a:t>
            </a:r>
            <a:endParaRPr lang="pt-B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>
                <a:solidFill>
                  <a:schemeClr val="bg1"/>
                </a:solidFill>
              </a:rPr>
              <a:t>Festival de Jogos Independentes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4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73" y="1600200"/>
            <a:ext cx="8453227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 chairs (</a:t>
            </a:r>
            <a:r>
              <a:rPr lang="en-US" dirty="0" err="1" smtClean="0"/>
              <a:t>figura</a:t>
            </a:r>
            <a:r>
              <a:rPr lang="en-US" dirty="0" smtClean="0"/>
              <a:t> do chair local);</a:t>
            </a:r>
          </a:p>
          <a:p>
            <a:r>
              <a:rPr lang="en-US" dirty="0" err="1" smtClean="0"/>
              <a:t>Melhoria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 do site:</a:t>
            </a:r>
          </a:p>
          <a:p>
            <a:pPr lvl="1"/>
            <a:r>
              <a:rPr lang="en-US" dirty="0" smtClean="0"/>
              <a:t>videos;</a:t>
            </a:r>
          </a:p>
          <a:p>
            <a:pPr lvl="1"/>
            <a:r>
              <a:rPr lang="en-US" dirty="0" err="1" smtClean="0"/>
              <a:t>Imagens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Informações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Play list.</a:t>
            </a:r>
          </a:p>
          <a:p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fases</a:t>
            </a:r>
            <a:r>
              <a:rPr lang="en-US" dirty="0" smtClean="0"/>
              <a:t> de </a:t>
            </a:r>
            <a:r>
              <a:rPr lang="en-US" dirty="0" err="1" smtClean="0"/>
              <a:t>julgamento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Tratamento</a:t>
            </a:r>
            <a:r>
              <a:rPr lang="en-US" dirty="0" smtClean="0"/>
              <a:t> individual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avaliadores</a:t>
            </a:r>
            <a:r>
              <a:rPr lang="en-US" dirty="0" smtClean="0"/>
              <a:t> com o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melhorar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feedbacks.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Festival de Jogos Independentes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2013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</a:b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Melhorias implementadas em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0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73" y="1600200"/>
            <a:ext cx="8453227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Rediscutir</a:t>
            </a:r>
            <a:r>
              <a:rPr lang="en-US" dirty="0" smtClean="0"/>
              <a:t> (SEMPRE) a </a:t>
            </a:r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jogo</a:t>
            </a:r>
            <a:r>
              <a:rPr lang="en-US" dirty="0" smtClean="0"/>
              <a:t> </a:t>
            </a:r>
            <a:r>
              <a:rPr lang="en-US" dirty="0" err="1" smtClean="0"/>
              <a:t>independente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Festival (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limítrofes</a:t>
            </a:r>
            <a:r>
              <a:rPr lang="en-US" dirty="0" smtClean="0"/>
              <a:t>: </a:t>
            </a:r>
            <a:r>
              <a:rPr lang="en-US" dirty="0" err="1" smtClean="0"/>
              <a:t>Dungeonland</a:t>
            </a:r>
            <a:r>
              <a:rPr lang="en-US" dirty="0" smtClean="0"/>
              <a:t>, Ballistic, </a:t>
            </a:r>
            <a:r>
              <a:rPr lang="en-US" dirty="0" err="1" smtClean="0"/>
              <a:t>etc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participar</a:t>
            </a:r>
            <a:r>
              <a:rPr lang="en-US" dirty="0" smtClean="0"/>
              <a:t> da </a:t>
            </a:r>
            <a:r>
              <a:rPr lang="en-US" dirty="0" err="1" smtClean="0"/>
              <a:t>apenas</a:t>
            </a:r>
            <a:r>
              <a:rPr lang="en-US" dirty="0" smtClean="0"/>
              <a:t> da </a:t>
            </a:r>
            <a:r>
              <a:rPr lang="en-US" dirty="0" err="1" smtClean="0"/>
              <a:t>Mostra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do </a:t>
            </a:r>
            <a:r>
              <a:rPr lang="en-US" dirty="0" err="1"/>
              <a:t>C</a:t>
            </a:r>
            <a:r>
              <a:rPr lang="en-US" dirty="0" err="1" smtClean="0"/>
              <a:t>oncurso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categoria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um Festival!)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Advergames</a:t>
            </a:r>
            <a:r>
              <a:rPr lang="en-US" dirty="0" smtClean="0"/>
              <a:t> (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Aquiris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Idem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jogos</a:t>
            </a:r>
            <a:r>
              <a:rPr lang="en-US" dirty="0" smtClean="0"/>
              <a:t> </a:t>
            </a:r>
            <a:r>
              <a:rPr lang="en-US" dirty="0" err="1" smtClean="0"/>
              <a:t>educativos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sérios</a:t>
            </a:r>
            <a:r>
              <a:rPr lang="en-US" dirty="0" smtClean="0"/>
              <a:t> (</a:t>
            </a:r>
            <a:r>
              <a:rPr lang="en-US" dirty="0" err="1" smtClean="0"/>
              <a:t>exemplo</a:t>
            </a:r>
            <a:r>
              <a:rPr lang="en-US" dirty="0" smtClean="0"/>
              <a:t> Kane);</a:t>
            </a:r>
          </a:p>
          <a:p>
            <a:r>
              <a:rPr lang="en-US" dirty="0" err="1" smtClean="0"/>
              <a:t>Rediscutir</a:t>
            </a:r>
            <a:r>
              <a:rPr lang="en-US" dirty="0" smtClean="0"/>
              <a:t> a </a:t>
            </a:r>
            <a:r>
              <a:rPr lang="en-US" dirty="0" err="1" smtClean="0"/>
              <a:t>obrigatoriedade</a:t>
            </a:r>
            <a:r>
              <a:rPr lang="en-US" dirty="0" smtClean="0"/>
              <a:t> de </a:t>
            </a:r>
            <a:r>
              <a:rPr lang="en-US" dirty="0" err="1" smtClean="0"/>
              <a:t>pagamento</a:t>
            </a:r>
            <a:r>
              <a:rPr lang="en-US" dirty="0" smtClean="0"/>
              <a:t> </a:t>
            </a:r>
            <a:r>
              <a:rPr lang="en-US" dirty="0" err="1" smtClean="0"/>
              <a:t>cheio</a:t>
            </a:r>
            <a:r>
              <a:rPr lang="en-US" dirty="0" smtClean="0"/>
              <a:t> da </a:t>
            </a:r>
            <a:r>
              <a:rPr lang="en-US" dirty="0" err="1" smtClean="0"/>
              <a:t>inscrição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finalistas</a:t>
            </a:r>
            <a:r>
              <a:rPr lang="en-US" dirty="0" smtClean="0"/>
              <a:t> (</a:t>
            </a:r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percepção</a:t>
            </a:r>
            <a:r>
              <a:rPr lang="en-US" dirty="0" smtClean="0"/>
              <a:t> da </a:t>
            </a:r>
            <a:r>
              <a:rPr lang="en-US" dirty="0" err="1" smtClean="0"/>
              <a:t>valorização</a:t>
            </a:r>
            <a:r>
              <a:rPr lang="en-US" dirty="0" smtClean="0"/>
              <a:t> do </a:t>
            </a:r>
            <a:r>
              <a:rPr lang="en-US" dirty="0" err="1" smtClean="0"/>
              <a:t>artefato</a:t>
            </a:r>
            <a:r>
              <a:rPr lang="en-US" dirty="0" smtClean="0"/>
              <a:t> </a:t>
            </a:r>
            <a:r>
              <a:rPr lang="en-US" dirty="0" err="1" smtClean="0"/>
              <a:t>jogo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comunidade</a:t>
            </a:r>
            <a:r>
              <a:rPr lang="en-US" dirty="0" smtClean="0"/>
              <a:t>);</a:t>
            </a:r>
          </a:p>
          <a:p>
            <a:r>
              <a:rPr lang="en-US" dirty="0"/>
              <a:t>W</a:t>
            </a:r>
            <a:r>
              <a:rPr lang="en-US" dirty="0" smtClean="0"/>
              <a:t>eb site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o </a:t>
            </a:r>
            <a:r>
              <a:rPr lang="en-US" dirty="0" err="1" smtClean="0"/>
              <a:t>começo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Festival de Jogos Independentes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2013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</a:b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 Sugestões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para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Quantidade de jogos</a:t>
            </a:r>
          </a:p>
          <a:p>
            <a:r>
              <a:rPr lang="pt-BR" dirty="0" smtClean="0"/>
              <a:t>Avaliadores</a:t>
            </a:r>
          </a:p>
          <a:p>
            <a:r>
              <a:rPr lang="pt-BR" dirty="0">
                <a:solidFill>
                  <a:srgbClr val="FF0000"/>
                </a:solidFill>
              </a:rPr>
              <a:t>Evolução </a:t>
            </a:r>
            <a:r>
              <a:rPr lang="pt-BR" dirty="0" smtClean="0">
                <a:solidFill>
                  <a:srgbClr val="FF0000"/>
                </a:solidFill>
              </a:rPr>
              <a:t>quantitativa do Festival: </a:t>
            </a:r>
            <a:r>
              <a:rPr lang="pt-BR" dirty="0">
                <a:solidFill>
                  <a:srgbClr val="FF0000"/>
                </a:solidFill>
              </a:rPr>
              <a:t>2011-</a:t>
            </a:r>
            <a:r>
              <a:rPr lang="pt-BR" dirty="0" smtClean="0">
                <a:solidFill>
                  <a:srgbClr val="FF0000"/>
                </a:solidFill>
              </a:rPr>
              <a:t>&gt; 2012 -&gt;2013</a:t>
            </a:r>
            <a:endParaRPr lang="pt-BR" dirty="0"/>
          </a:p>
          <a:p>
            <a:r>
              <a:rPr lang="pt-BR" dirty="0" smtClean="0"/>
              <a:t>Sugestões 2011 -&gt; 2012 -&gt; 2013</a:t>
            </a:r>
          </a:p>
          <a:p>
            <a:r>
              <a:rPr lang="pt-BR" dirty="0" smtClean="0"/>
              <a:t>Sugestões para 2014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Festival de </a:t>
            </a:r>
            <a:r>
              <a:rPr lang="en-US" dirty="0" err="1" smtClean="0">
                <a:solidFill>
                  <a:schemeClr val="bg1"/>
                </a:solidFill>
              </a:rPr>
              <a:t>Jogos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Independentes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0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err="1" smtClean="0">
                <a:solidFill>
                  <a:schemeClr val="bg1"/>
                </a:solidFill>
              </a:rPr>
              <a:t>Quantidade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Jogos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25069"/>
              </p:ext>
            </p:extLst>
          </p:nvPr>
        </p:nvGraphicFramePr>
        <p:xfrm>
          <a:off x="175180" y="1348784"/>
          <a:ext cx="8968819" cy="550921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5987673"/>
                <a:gridCol w="532288"/>
                <a:gridCol w="610184"/>
                <a:gridCol w="129826"/>
                <a:gridCol w="168774"/>
                <a:gridCol w="415444"/>
                <a:gridCol w="1124630"/>
              </a:tblGrid>
              <a:tr h="27422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</a:rPr>
                        <a:t>Enviados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 smtClean="0">
                          <a:effectLst/>
                        </a:rPr>
                        <a:t>Classificados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0202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#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#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effectLst/>
                        </a:rPr>
                        <a:t>Total de </a:t>
                      </a:r>
                      <a:r>
                        <a:rPr lang="en-US" sz="2000" b="1" u="none" strike="noStrike" dirty="0" err="1">
                          <a:effectLst/>
                        </a:rPr>
                        <a:t>Jogos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</a:rPr>
                        <a:t>59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u="none" strike="noStrik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6700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Jogos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Confirmados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inscritas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lang="en-US" sz="20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pagas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˜50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u="none" strike="noStrik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u="none" strike="noStrike" dirty="0">
                          <a:effectLst/>
                        </a:rPr>
                        <a:t>Jogos desenvolvidos por equipes de estudantes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52</a:t>
                      </a:r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Jogos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Completos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53</a:t>
                      </a:r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Jogo em Produção / Experimental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 err="1">
                          <a:effectLst/>
                        </a:rPr>
                        <a:t>Categoria</a:t>
                      </a:r>
                      <a:r>
                        <a:rPr lang="en-US" sz="2000" b="1" u="none" strike="noStrike" dirty="0">
                          <a:effectLst/>
                        </a:rPr>
                        <a:t> PC/Web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68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45</a:t>
                      </a:r>
                      <a:endParaRPr lang="en-US" sz="2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 err="1">
                          <a:effectLst/>
                        </a:rPr>
                        <a:t>Categoria</a:t>
                      </a:r>
                      <a:r>
                        <a:rPr lang="en-US" sz="2000" b="1" u="none" strike="noStrike" dirty="0">
                          <a:effectLst/>
                        </a:rPr>
                        <a:t> Mobile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76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27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2742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 smtClean="0">
                          <a:effectLst/>
                        </a:rPr>
                        <a:t>     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Cálculo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Aproximado</a:t>
                      </a:r>
                      <a:r>
                        <a:rPr lang="en-US" sz="1600" u="none" strike="noStrike" dirty="0">
                          <a:effectLst/>
                        </a:rPr>
                        <a:t> Android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2742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 smtClean="0">
                          <a:effectLst/>
                        </a:rPr>
                        <a:t>     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Cálculo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Aproximado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2742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 smtClean="0">
                          <a:effectLst/>
                        </a:rPr>
                        <a:t>      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Cálculo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Aproximado</a:t>
                      </a:r>
                      <a:r>
                        <a:rPr lang="en-US" sz="1600" u="none" strike="noStrike" dirty="0">
                          <a:effectLst/>
                        </a:rPr>
                        <a:t> Windows Phone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 err="1">
                          <a:effectLst/>
                        </a:rPr>
                        <a:t>Categoria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Outras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plataformas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Estados Participantes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Jogos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internacionais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2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Empresas</a:t>
                      </a:r>
                      <a:r>
                        <a:rPr lang="en-US" sz="2000" u="none" strike="noStrike" dirty="0">
                          <a:effectLst/>
                        </a:rPr>
                        <a:t> / </a:t>
                      </a:r>
                      <a:r>
                        <a:rPr lang="en-US" sz="2000" u="none" strike="noStrike" dirty="0" err="1">
                          <a:effectLst/>
                        </a:rPr>
                        <a:t>Grupos</a:t>
                      </a:r>
                      <a:r>
                        <a:rPr lang="en-US" sz="2000" u="none" strike="noStrike" dirty="0">
                          <a:effectLst/>
                        </a:rPr>
                        <a:t> / </a:t>
                      </a:r>
                      <a:r>
                        <a:rPr lang="en-US" sz="2000" u="none" strike="noStrike" dirty="0" err="1">
                          <a:effectLst/>
                        </a:rPr>
                        <a:t>Coletivos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Diferentes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90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err="1" smtClean="0">
                <a:solidFill>
                  <a:schemeClr val="bg1"/>
                </a:solidFill>
              </a:rPr>
              <a:t>Quantidade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J</a:t>
            </a:r>
            <a:r>
              <a:rPr lang="en-US" dirty="0" err="1" smtClean="0">
                <a:solidFill>
                  <a:schemeClr val="bg1"/>
                </a:solidFill>
              </a:rPr>
              <a:t>ogos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197218"/>
              </p:ext>
            </p:extLst>
          </p:nvPr>
        </p:nvGraphicFramePr>
        <p:xfrm>
          <a:off x="2311400" y="980746"/>
          <a:ext cx="5549900" cy="539305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66664"/>
                <a:gridCol w="1486236"/>
                <a:gridCol w="1397000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Jogos Submetidos e Classificados por Estado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Submetidos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Classificados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Sao Paulo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Rio de Janeiro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Minas Gerais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Pernambuco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Paraná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Rio Grande do Sul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Distrito Federal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Ceará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Santa Catarina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Espirito Santo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Bahia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Amazonas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Maranhão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Sergipe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Mato Grosso do Sul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Paraíba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Rio Grande do Norte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4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Adrian </a:t>
            </a:r>
            <a:r>
              <a:rPr lang="pt-BR" dirty="0" err="1"/>
              <a:t>Laubisch</a:t>
            </a:r>
            <a:r>
              <a:rPr lang="pt-BR" dirty="0"/>
              <a:t> (</a:t>
            </a:r>
            <a:r>
              <a:rPr lang="pt-BR" dirty="0" err="1"/>
              <a:t>Aiyra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Anthony Lins (UNICAP)</a:t>
            </a:r>
          </a:p>
          <a:p>
            <a:pPr marL="0" indent="0">
              <a:buNone/>
            </a:pPr>
            <a:r>
              <a:rPr lang="pt-BR" dirty="0"/>
              <a:t>Bruno Palermo (</a:t>
            </a:r>
            <a:r>
              <a:rPr lang="pt-BR" dirty="0" err="1"/>
              <a:t>ZupCat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Daniel Simões (CESAR)</a:t>
            </a:r>
          </a:p>
          <a:p>
            <a:pPr marL="0" indent="0">
              <a:buNone/>
            </a:pPr>
            <a:r>
              <a:rPr lang="pt-BR" dirty="0"/>
              <a:t>Edson Alves (UnB)</a:t>
            </a:r>
          </a:p>
          <a:p>
            <a:pPr marL="0" indent="0">
              <a:buNone/>
            </a:pPr>
            <a:r>
              <a:rPr lang="pt-BR" dirty="0"/>
              <a:t>Gerson Souza (</a:t>
            </a:r>
            <a:r>
              <a:rPr lang="pt-BR" dirty="0" err="1"/>
              <a:t>Abragames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Guilherme Xavier (</a:t>
            </a:r>
            <a:r>
              <a:rPr lang="pt-BR" dirty="0" err="1"/>
              <a:t>Gamerama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Jay Santos (</a:t>
            </a:r>
            <a:r>
              <a:rPr lang="pt-BR" dirty="0" err="1"/>
              <a:t>Unity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 err="1"/>
              <a:t>Jesús</a:t>
            </a:r>
            <a:r>
              <a:rPr lang="pt-BR" dirty="0"/>
              <a:t> </a:t>
            </a:r>
            <a:r>
              <a:rPr lang="pt-BR" dirty="0" err="1"/>
              <a:t>Fabre</a:t>
            </a:r>
            <a:r>
              <a:rPr lang="pt-BR" dirty="0"/>
              <a:t> (The </a:t>
            </a:r>
            <a:r>
              <a:rPr lang="pt-BR" dirty="0" err="1"/>
              <a:t>Gamer</a:t>
            </a:r>
            <a:r>
              <a:rPr lang="pt-BR" dirty="0"/>
              <a:t> </a:t>
            </a:r>
            <a:r>
              <a:rPr lang="pt-BR" dirty="0" err="1"/>
              <a:t>Inside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João Ricardo Bittencourt (</a:t>
            </a:r>
            <a:r>
              <a:rPr lang="pt-BR" dirty="0" err="1"/>
              <a:t>Unisinos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Juliano Alves (Intel / </a:t>
            </a:r>
            <a:r>
              <a:rPr lang="pt-BR" dirty="0" err="1"/>
              <a:t>Abragames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Mauricio Perin (</a:t>
            </a:r>
            <a:r>
              <a:rPr lang="pt-BR" dirty="0" err="1"/>
              <a:t>superBRbros</a:t>
            </a:r>
            <a:r>
              <a:rPr lang="pt-BR" dirty="0"/>
              <a:t>/</a:t>
            </a:r>
            <a:r>
              <a:rPr lang="pt-BR" dirty="0" err="1"/>
              <a:t>igdaCuritiba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Rodrigo Motta (</a:t>
            </a:r>
            <a:r>
              <a:rPr lang="pt-BR" dirty="0" err="1"/>
              <a:t>Facisa</a:t>
            </a:r>
            <a:r>
              <a:rPr lang="pt-BR" dirty="0"/>
              <a:t> / </a:t>
            </a:r>
            <a:r>
              <a:rPr lang="pt-BR" dirty="0" err="1"/>
              <a:t>Kaipora</a:t>
            </a:r>
            <a:r>
              <a:rPr lang="pt-BR" dirty="0"/>
              <a:t> Digital)</a:t>
            </a:r>
          </a:p>
          <a:p>
            <a:pPr marL="0" indent="0">
              <a:buNone/>
            </a:pPr>
            <a:r>
              <a:rPr lang="pt-BR" dirty="0"/>
              <a:t>Vitor Severo </a:t>
            </a:r>
            <a:r>
              <a:rPr lang="pt-BR" dirty="0" err="1"/>
              <a:t>Leães</a:t>
            </a:r>
            <a:r>
              <a:rPr lang="pt-BR" dirty="0"/>
              <a:t> (</a:t>
            </a:r>
            <a:r>
              <a:rPr lang="pt-BR" dirty="0" err="1"/>
              <a:t>Swordtales</a:t>
            </a:r>
            <a:r>
              <a:rPr lang="pt-BR" dirty="0"/>
              <a:t>/ADJDRS)</a:t>
            </a:r>
            <a:endParaRPr lang="pt-BR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err="1" smtClean="0">
                <a:solidFill>
                  <a:schemeClr val="bg1"/>
                </a:solidFill>
              </a:rPr>
              <a:t>Avaliadores</a:t>
            </a:r>
            <a:r>
              <a:rPr lang="en-US" dirty="0" smtClean="0">
                <a:solidFill>
                  <a:schemeClr val="bg1"/>
                </a:solidFill>
              </a:rPr>
              <a:t> da 1a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(14)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2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4551363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pt-BR" dirty="0" smtClean="0"/>
              <a:t>Adrian </a:t>
            </a:r>
            <a:r>
              <a:rPr lang="pt-BR" dirty="0" err="1" smtClean="0"/>
              <a:t>Laubisch</a:t>
            </a:r>
            <a:r>
              <a:rPr lang="pt-BR" dirty="0" smtClean="0"/>
              <a:t> (</a:t>
            </a:r>
            <a:r>
              <a:rPr lang="pt-BR" dirty="0" err="1" smtClean="0"/>
              <a:t>Aiyra</a:t>
            </a:r>
            <a:r>
              <a:rPr lang="pt-BR" dirty="0" smtClean="0"/>
              <a:t>/IGDA Rio)</a:t>
            </a:r>
          </a:p>
          <a:p>
            <a:pPr marL="0" indent="0">
              <a:buNone/>
            </a:pPr>
            <a:r>
              <a:rPr lang="pt-BR" dirty="0" smtClean="0"/>
              <a:t>Alan Henrique Pardo de Carvalho (FATEC/IGDA SP)</a:t>
            </a:r>
          </a:p>
          <a:p>
            <a:pPr marL="0" indent="0">
              <a:buNone/>
            </a:pPr>
            <a:r>
              <a:rPr lang="pt-BR" dirty="0" smtClean="0"/>
              <a:t>Alessandro </a:t>
            </a:r>
            <a:r>
              <a:rPr lang="pt-BR" dirty="0" err="1" smtClean="0"/>
              <a:t>Martinello</a:t>
            </a:r>
            <a:r>
              <a:rPr lang="pt-BR" dirty="0" smtClean="0"/>
              <a:t> (</a:t>
            </a:r>
            <a:r>
              <a:rPr lang="pt-BR" dirty="0" err="1" smtClean="0"/>
              <a:t>Swordtales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Alex Machado (Instituto Federal - Rio Pomba)</a:t>
            </a:r>
          </a:p>
          <a:p>
            <a:pPr marL="0" indent="0">
              <a:buNone/>
            </a:pPr>
            <a:r>
              <a:rPr lang="pt-BR" dirty="0" smtClean="0"/>
              <a:t>Anthony José da Cunha Carneiro Lins (UNICAP)</a:t>
            </a:r>
          </a:p>
          <a:p>
            <a:pPr marL="0" indent="0">
              <a:buNone/>
            </a:pPr>
            <a:r>
              <a:rPr lang="pt-BR" dirty="0" err="1" smtClean="0"/>
              <a:t>Átila</a:t>
            </a:r>
            <a:r>
              <a:rPr lang="pt-BR" dirty="0" smtClean="0"/>
              <a:t> Valgueiro Malta Moreira (Manifesto Game </a:t>
            </a:r>
            <a:r>
              <a:rPr lang="pt-BR" dirty="0" err="1" smtClean="0"/>
              <a:t>Studios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Breno Azevedo da Silva (PUCPR/</a:t>
            </a:r>
            <a:r>
              <a:rPr lang="pt-BR" dirty="0" err="1" smtClean="0"/>
              <a:t>Freakow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Bruno Bulhões (</a:t>
            </a:r>
            <a:r>
              <a:rPr lang="pt-BR" dirty="0" err="1" smtClean="0"/>
              <a:t>Aduge</a:t>
            </a:r>
            <a:r>
              <a:rPr lang="pt-BR" dirty="0" smtClean="0"/>
              <a:t>/IGDA Curitiba)</a:t>
            </a:r>
          </a:p>
          <a:p>
            <a:pPr marL="0" indent="0">
              <a:buNone/>
            </a:pPr>
            <a:r>
              <a:rPr lang="pt-BR" b="1" dirty="0" smtClean="0"/>
              <a:t>Bruno Palermo (</a:t>
            </a:r>
            <a:r>
              <a:rPr lang="pt-BR" b="1" dirty="0" err="1" smtClean="0"/>
              <a:t>Zup</a:t>
            </a:r>
            <a:r>
              <a:rPr lang="pt-BR" b="1" dirty="0" smtClean="0"/>
              <a:t> </a:t>
            </a:r>
            <a:r>
              <a:rPr lang="pt-BR" b="1" dirty="0" err="1" smtClean="0"/>
              <a:t>Cat</a:t>
            </a:r>
            <a:r>
              <a:rPr lang="pt-BR" b="1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Camilla Avellar (</a:t>
            </a:r>
            <a:r>
              <a:rPr lang="pt-BR" dirty="0" err="1"/>
              <a:t>Supercell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Claudio </a:t>
            </a:r>
            <a:r>
              <a:rPr lang="pt-BR" dirty="0" err="1" smtClean="0"/>
              <a:t>Rosito</a:t>
            </a:r>
            <a:r>
              <a:rPr lang="pt-BR" dirty="0" smtClean="0"/>
              <a:t> Jung (Federal do Rio Grande do Sul)</a:t>
            </a:r>
          </a:p>
          <a:p>
            <a:pPr marL="0" indent="0">
              <a:buNone/>
            </a:pPr>
            <a:r>
              <a:rPr lang="pt-BR" dirty="0" smtClean="0"/>
              <a:t>Daniel Benevides (Freelancer)</a:t>
            </a:r>
          </a:p>
          <a:p>
            <a:pPr marL="0" indent="0">
              <a:buNone/>
            </a:pPr>
            <a:r>
              <a:rPr lang="pt-BR" dirty="0" smtClean="0"/>
              <a:t>Edson Alves da Costa Júnior (UnB)</a:t>
            </a:r>
          </a:p>
          <a:p>
            <a:pPr marL="0" indent="0">
              <a:buNone/>
            </a:pPr>
            <a:r>
              <a:rPr lang="pt-BR" dirty="0" smtClean="0"/>
              <a:t>Erick Passos (Sertão Games/IFPR/MIT)</a:t>
            </a:r>
          </a:p>
          <a:p>
            <a:pPr marL="0" indent="0">
              <a:buNone/>
            </a:pPr>
            <a:r>
              <a:rPr lang="pt-BR" dirty="0" err="1" smtClean="0"/>
              <a:t>Esteban</a:t>
            </a:r>
            <a:r>
              <a:rPr lang="pt-BR" dirty="0" smtClean="0"/>
              <a:t> </a:t>
            </a:r>
            <a:r>
              <a:rPr lang="pt-BR" dirty="0" err="1" smtClean="0"/>
              <a:t>Clua</a:t>
            </a:r>
            <a:r>
              <a:rPr lang="pt-BR" dirty="0" smtClean="0"/>
              <a:t> (UFF/IGDA Rio)</a:t>
            </a:r>
          </a:p>
          <a:p>
            <a:pPr marL="0" indent="0">
              <a:buNone/>
            </a:pPr>
            <a:r>
              <a:rPr lang="pt-BR" dirty="0" smtClean="0"/>
              <a:t>Fabio Vinicius </a:t>
            </a:r>
            <a:r>
              <a:rPr lang="pt-BR" dirty="0" err="1" smtClean="0"/>
              <a:t>Binder</a:t>
            </a:r>
            <a:r>
              <a:rPr lang="pt-BR" dirty="0" smtClean="0"/>
              <a:t> (PUCPR)</a:t>
            </a:r>
          </a:p>
          <a:p>
            <a:pPr marL="0" indent="0">
              <a:buNone/>
            </a:pPr>
            <a:r>
              <a:rPr lang="pt-BR" b="1" dirty="0" smtClean="0"/>
              <a:t>Fernando </a:t>
            </a:r>
            <a:r>
              <a:rPr lang="pt-BR" b="1" dirty="0" err="1" smtClean="0"/>
              <a:t>Secco</a:t>
            </a:r>
            <a:r>
              <a:rPr lang="pt-BR" b="1" dirty="0" smtClean="0"/>
              <a:t> (</a:t>
            </a:r>
            <a:r>
              <a:rPr lang="pt-BR" b="1" dirty="0" err="1" smtClean="0"/>
              <a:t>Bioware</a:t>
            </a:r>
            <a:r>
              <a:rPr lang="pt-BR" b="1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Gerson de Sousa (</a:t>
            </a:r>
            <a:r>
              <a:rPr lang="pt-BR" dirty="0" err="1" smtClean="0"/>
              <a:t>Abragames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Guilherme Xavier (</a:t>
            </a:r>
            <a:r>
              <a:rPr lang="pt-BR" dirty="0" err="1" smtClean="0"/>
              <a:t>Gamerama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Henrique </a:t>
            </a:r>
            <a:r>
              <a:rPr lang="pt-BR" dirty="0" err="1" smtClean="0"/>
              <a:t>Manfroi</a:t>
            </a:r>
            <a:r>
              <a:rPr lang="pt-BR" dirty="0" smtClean="0"/>
              <a:t> (Nokia)</a:t>
            </a:r>
          </a:p>
          <a:p>
            <a:pPr marL="0" indent="0">
              <a:buNone/>
            </a:pPr>
            <a:r>
              <a:rPr lang="pt-BR" dirty="0" smtClean="0"/>
              <a:t>Henrique Sampaio dos Santos (</a:t>
            </a:r>
            <a:r>
              <a:rPr lang="pt-BR" dirty="0" err="1" smtClean="0"/>
              <a:t>ArenaIG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Hermann </a:t>
            </a:r>
            <a:r>
              <a:rPr lang="pt-BR" dirty="0" err="1" smtClean="0"/>
              <a:t>Rauth</a:t>
            </a:r>
            <a:r>
              <a:rPr lang="pt-BR" dirty="0" smtClean="0"/>
              <a:t> (</a:t>
            </a:r>
            <a:r>
              <a:rPr lang="pt-BR" dirty="0" err="1" smtClean="0"/>
              <a:t>Euphonious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Jay Santos (</a:t>
            </a:r>
            <a:r>
              <a:rPr lang="pt-BR" dirty="0" err="1" smtClean="0"/>
              <a:t>Unity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err="1" smtClean="0"/>
              <a:t>Je</a:t>
            </a:r>
            <a:r>
              <a:rPr lang="pt-BR" b="1" dirty="0" err="1" smtClean="0"/>
              <a:t>sús</a:t>
            </a:r>
            <a:r>
              <a:rPr lang="pt-BR" b="1" dirty="0" smtClean="0"/>
              <a:t> </a:t>
            </a:r>
            <a:r>
              <a:rPr lang="pt-BR" b="1" dirty="0" err="1" smtClean="0"/>
              <a:t>Fabre</a:t>
            </a:r>
            <a:r>
              <a:rPr lang="pt-BR" b="1" dirty="0" smtClean="0"/>
              <a:t> (The </a:t>
            </a:r>
            <a:r>
              <a:rPr lang="pt-BR" b="1" dirty="0" err="1" smtClean="0"/>
              <a:t>Gamer</a:t>
            </a:r>
            <a:r>
              <a:rPr lang="pt-BR" b="1" dirty="0" smtClean="0"/>
              <a:t> </a:t>
            </a:r>
            <a:r>
              <a:rPr lang="pt-BR" b="1" dirty="0" err="1" smtClean="0"/>
              <a:t>Insider</a:t>
            </a:r>
            <a:r>
              <a:rPr lang="pt-BR" b="1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João Ricardo Bittencourt (</a:t>
            </a:r>
            <a:r>
              <a:rPr lang="pt-BR" dirty="0" err="1" smtClean="0"/>
              <a:t>Unisinos</a:t>
            </a:r>
            <a:r>
              <a:rPr lang="pt-BR" dirty="0" smtClean="0"/>
              <a:t>/IGDA RS)</a:t>
            </a:r>
          </a:p>
          <a:p>
            <a:pPr marL="0" indent="0">
              <a:buNone/>
            </a:pPr>
            <a:r>
              <a:rPr lang="pt-BR" dirty="0" smtClean="0"/>
              <a:t>Juliano Barbosa Alves (Intel/</a:t>
            </a:r>
            <a:r>
              <a:rPr lang="pt-BR" dirty="0" err="1" smtClean="0"/>
              <a:t>Abragames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Leonardo Vieira de Carvalho (Big Hut Games)</a:t>
            </a:r>
          </a:p>
          <a:p>
            <a:pPr marL="0" indent="0">
              <a:buNone/>
            </a:pPr>
            <a:r>
              <a:rPr lang="pt-BR" dirty="0" err="1" smtClean="0"/>
              <a:t>Maicris</a:t>
            </a:r>
            <a:r>
              <a:rPr lang="pt-BR" dirty="0" smtClean="0"/>
              <a:t> Fernandes (PUCPR)</a:t>
            </a:r>
          </a:p>
          <a:p>
            <a:pPr marL="0" indent="0">
              <a:buNone/>
            </a:pPr>
            <a:r>
              <a:rPr lang="pt-BR" dirty="0" smtClean="0"/>
              <a:t>Márcio Roberto </a:t>
            </a:r>
            <a:r>
              <a:rPr lang="pt-BR" dirty="0" err="1" smtClean="0"/>
              <a:t>Carvaho</a:t>
            </a:r>
            <a:r>
              <a:rPr lang="pt-BR" dirty="0" smtClean="0"/>
              <a:t> Matheus Filho (</a:t>
            </a:r>
            <a:r>
              <a:rPr lang="pt-BR" dirty="0" err="1" smtClean="0"/>
              <a:t>Earenagames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Marcus Vinicius </a:t>
            </a:r>
            <a:r>
              <a:rPr lang="pt-BR" dirty="0" err="1" smtClean="0"/>
              <a:t>Lamar</a:t>
            </a:r>
            <a:r>
              <a:rPr lang="pt-BR" dirty="0" smtClean="0"/>
              <a:t> (UnB)</a:t>
            </a:r>
          </a:p>
          <a:p>
            <a:pPr marL="0" indent="0">
              <a:buNone/>
            </a:pPr>
            <a:r>
              <a:rPr lang="pt-BR" dirty="0" smtClean="0"/>
              <a:t>Mark </a:t>
            </a:r>
            <a:r>
              <a:rPr lang="pt-BR" dirty="0" err="1" smtClean="0"/>
              <a:t>Joselli</a:t>
            </a:r>
            <a:r>
              <a:rPr lang="pt-BR" dirty="0" smtClean="0"/>
              <a:t> (PUCPR)</a:t>
            </a:r>
          </a:p>
          <a:p>
            <a:pPr marL="0" indent="0">
              <a:buNone/>
            </a:pPr>
            <a:r>
              <a:rPr lang="pt-BR" dirty="0" smtClean="0"/>
              <a:t>Mauricio </a:t>
            </a:r>
            <a:r>
              <a:rPr lang="pt-BR" dirty="0" err="1" smtClean="0"/>
              <a:t>Bammann</a:t>
            </a:r>
            <a:r>
              <a:rPr lang="pt-BR" dirty="0" smtClean="0"/>
              <a:t> </a:t>
            </a:r>
            <a:r>
              <a:rPr lang="pt-BR" dirty="0" err="1" smtClean="0"/>
              <a:t>Gehling</a:t>
            </a:r>
            <a:r>
              <a:rPr lang="pt-BR" dirty="0" smtClean="0"/>
              <a:t> (</a:t>
            </a:r>
            <a:r>
              <a:rPr lang="pt-BR" dirty="0" err="1" smtClean="0"/>
              <a:t>Unisinos</a:t>
            </a:r>
            <a:r>
              <a:rPr lang="pt-BR" dirty="0" smtClean="0"/>
              <a:t>/IGDA RS)</a:t>
            </a:r>
          </a:p>
          <a:p>
            <a:pPr marL="0" indent="0">
              <a:buNone/>
            </a:pPr>
            <a:r>
              <a:rPr lang="pt-BR" dirty="0" smtClean="0"/>
              <a:t>Mauricio Perin (</a:t>
            </a:r>
            <a:r>
              <a:rPr lang="pt-BR" dirty="0" err="1" smtClean="0"/>
              <a:t>Aduge</a:t>
            </a:r>
            <a:r>
              <a:rPr lang="pt-BR" dirty="0" smtClean="0"/>
              <a:t>/IGDA Curitiba)</a:t>
            </a:r>
          </a:p>
          <a:p>
            <a:pPr marL="0" indent="0">
              <a:buNone/>
            </a:pPr>
            <a:r>
              <a:rPr lang="pt-BR" dirty="0" smtClean="0"/>
              <a:t>Rodrigo Motta (</a:t>
            </a:r>
            <a:r>
              <a:rPr lang="pt-BR" dirty="0" err="1" smtClean="0"/>
              <a:t>Facisa</a:t>
            </a:r>
            <a:r>
              <a:rPr lang="pt-BR" dirty="0" smtClean="0"/>
              <a:t>/</a:t>
            </a:r>
            <a:r>
              <a:rPr lang="pt-BR" dirty="0" err="1" smtClean="0"/>
              <a:t>Kaipora</a:t>
            </a:r>
            <a:r>
              <a:rPr lang="pt-BR" dirty="0" smtClean="0"/>
              <a:t> Digital)</a:t>
            </a:r>
          </a:p>
          <a:p>
            <a:pPr marL="0" indent="0">
              <a:buNone/>
            </a:pPr>
            <a:r>
              <a:rPr lang="pt-BR" dirty="0" err="1" smtClean="0"/>
              <a:t>Rudimar</a:t>
            </a:r>
            <a:r>
              <a:rPr lang="pt-BR" dirty="0" smtClean="0"/>
              <a:t> Luís </a:t>
            </a:r>
            <a:r>
              <a:rPr lang="pt-BR" dirty="0" err="1" smtClean="0"/>
              <a:t>Scaranto</a:t>
            </a:r>
            <a:r>
              <a:rPr lang="pt-BR" dirty="0" smtClean="0"/>
              <a:t> </a:t>
            </a:r>
            <a:r>
              <a:rPr lang="pt-BR" dirty="0" err="1" smtClean="0"/>
              <a:t>Dazzi</a:t>
            </a:r>
            <a:r>
              <a:rPr lang="pt-BR" dirty="0" smtClean="0"/>
              <a:t> (</a:t>
            </a:r>
            <a:r>
              <a:rPr lang="pt-BR" dirty="0" err="1" smtClean="0"/>
              <a:t>Univale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Théo </a:t>
            </a:r>
            <a:r>
              <a:rPr lang="pt-BR" dirty="0" err="1" smtClean="0"/>
              <a:t>Artioli</a:t>
            </a:r>
            <a:r>
              <a:rPr lang="pt-BR" dirty="0" smtClean="0"/>
              <a:t> Azevedo (UOL Jogos)</a:t>
            </a:r>
          </a:p>
          <a:p>
            <a:pPr marL="0" indent="0">
              <a:buNone/>
            </a:pPr>
            <a:r>
              <a:rPr lang="pt-BR" b="1" dirty="0" smtClean="0"/>
              <a:t>Tiago Amorim Rocha (</a:t>
            </a:r>
            <a:r>
              <a:rPr lang="pt-BR" b="1" dirty="0" err="1" smtClean="0"/>
              <a:t>PlayRaven</a:t>
            </a:r>
            <a:r>
              <a:rPr lang="pt-BR" b="1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Túlio </a:t>
            </a:r>
            <a:r>
              <a:rPr lang="pt-BR" dirty="0" err="1" smtClean="0"/>
              <a:t>Caraciolo</a:t>
            </a:r>
            <a:r>
              <a:rPr lang="pt-BR" dirty="0" smtClean="0"/>
              <a:t> (Manifesto Game </a:t>
            </a:r>
            <a:r>
              <a:rPr lang="pt-BR" dirty="0" err="1" smtClean="0"/>
              <a:t>Studios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Vicente Vieira Filho (Manifesto Game </a:t>
            </a:r>
            <a:r>
              <a:rPr lang="pt-BR" dirty="0" err="1" smtClean="0"/>
              <a:t>Studios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Vinícius Godoy de Mendonça (PUCPR/IGDA Curitiba)</a:t>
            </a:r>
          </a:p>
          <a:p>
            <a:pPr marL="0" indent="0">
              <a:buNone/>
            </a:pPr>
            <a:r>
              <a:rPr lang="pt-BR" dirty="0" smtClean="0"/>
              <a:t>Vitor Severo </a:t>
            </a:r>
            <a:r>
              <a:rPr lang="pt-BR" dirty="0" err="1" smtClean="0"/>
              <a:t>Leães</a:t>
            </a:r>
            <a:r>
              <a:rPr lang="pt-BR" dirty="0" smtClean="0"/>
              <a:t> (</a:t>
            </a:r>
            <a:r>
              <a:rPr lang="pt-BR" dirty="0" err="1" smtClean="0"/>
              <a:t>Swordtales</a:t>
            </a:r>
            <a:r>
              <a:rPr lang="pt-BR" dirty="0" smtClean="0"/>
              <a:t>/ADJDRS)</a:t>
            </a:r>
          </a:p>
          <a:p>
            <a:pPr marL="0" indent="0">
              <a:buNone/>
            </a:pPr>
            <a:r>
              <a:rPr lang="pt-BR" dirty="0" smtClean="0"/>
              <a:t>Viviane Werneck (Girls </a:t>
            </a:r>
            <a:r>
              <a:rPr lang="pt-BR" dirty="0" err="1" smtClean="0"/>
              <a:t>of</a:t>
            </a:r>
            <a:r>
              <a:rPr lang="pt-BR" dirty="0" smtClean="0"/>
              <a:t> War)</a:t>
            </a:r>
          </a:p>
          <a:p>
            <a:pPr marL="0" indent="0">
              <a:buNone/>
            </a:pPr>
            <a:r>
              <a:rPr lang="pt-BR" dirty="0" smtClean="0"/>
              <a:t>Zózimo Teixeira Pinto Neto (Freelancer)</a:t>
            </a:r>
            <a:endParaRPr lang="pt-B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err="1" smtClean="0">
                <a:solidFill>
                  <a:schemeClr val="bg1"/>
                </a:solidFill>
              </a:rPr>
              <a:t>Avaliadores</a:t>
            </a:r>
            <a:r>
              <a:rPr lang="en-US" dirty="0" smtClean="0">
                <a:solidFill>
                  <a:schemeClr val="bg1"/>
                </a:solidFill>
              </a:rPr>
              <a:t> da 2a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(43)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9900" y="5844828"/>
            <a:ext cx="7124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2013 </a:t>
            </a:r>
            <a:r>
              <a:rPr lang="pt-BR" dirty="0">
                <a:sym typeface="Wingdings" panose="05000000000000000000" pitchFamily="2" charset="2"/>
              </a:rPr>
              <a:t> 43 / 4 fora  do </a:t>
            </a:r>
            <a:r>
              <a:rPr lang="pt-BR" dirty="0" smtClean="0">
                <a:sym typeface="Wingdings" panose="05000000000000000000" pitchFamily="2" charset="2"/>
              </a:rPr>
              <a:t>país  (2012 </a:t>
            </a:r>
            <a:r>
              <a:rPr lang="pt-BR" dirty="0">
                <a:sym typeface="Wingdings" panose="05000000000000000000" pitchFamily="2" charset="2"/>
              </a:rPr>
              <a:t> 30 / 9 </a:t>
            </a:r>
            <a:r>
              <a:rPr lang="pt-BR" dirty="0" smtClean="0">
                <a:sym typeface="Wingdings" panose="05000000000000000000" pitchFamily="2" charset="2"/>
              </a:rPr>
              <a:t>atuam fora  </a:t>
            </a:r>
            <a:r>
              <a:rPr lang="pt-BR" dirty="0">
                <a:sym typeface="Wingdings" panose="05000000000000000000" pitchFamily="2" charset="2"/>
              </a:rPr>
              <a:t>do </a:t>
            </a:r>
            <a:r>
              <a:rPr lang="pt-BR" dirty="0" smtClean="0">
                <a:sym typeface="Wingdings" panose="05000000000000000000" pitchFamily="2" charset="2"/>
              </a:rPr>
              <a:t>país)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60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19301" y="325950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err="1" smtClean="0">
                <a:solidFill>
                  <a:schemeClr val="bg1"/>
                </a:solidFill>
              </a:rPr>
              <a:t>Evolução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quantitativa</a:t>
            </a:r>
            <a:r>
              <a:rPr lang="en-US" dirty="0" smtClean="0">
                <a:solidFill>
                  <a:schemeClr val="bg1"/>
                </a:solidFill>
              </a:rPr>
              <a:t> do Festival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52418"/>
              </p:ext>
            </p:extLst>
          </p:nvPr>
        </p:nvGraphicFramePr>
        <p:xfrm>
          <a:off x="160580" y="1255534"/>
          <a:ext cx="8983420" cy="532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855"/>
                <a:gridCol w="2245855"/>
                <a:gridCol w="2245855"/>
                <a:gridCol w="2245855"/>
              </a:tblGrid>
              <a:tr h="11934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11934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Jogos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 </a:t>
                      </a:r>
                      <a:r>
                        <a:rPr lang="en-US" dirty="0" err="1" smtClean="0"/>
                        <a:t>jogos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 </a:t>
                      </a:r>
                      <a:r>
                        <a:rPr lang="en-US" dirty="0" err="1" smtClean="0"/>
                        <a:t>submetidos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165 </a:t>
                      </a:r>
                      <a:r>
                        <a:rPr lang="en-US" dirty="0" err="1" smtClean="0"/>
                        <a:t>aceitos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~120 </a:t>
                      </a:r>
                      <a:r>
                        <a:rPr lang="en-US" dirty="0" err="1" smtClean="0"/>
                        <a:t>apresentados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 </a:t>
                      </a:r>
                      <a:r>
                        <a:rPr lang="en-US" dirty="0" err="1" smtClean="0"/>
                        <a:t>submetidos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59 </a:t>
                      </a:r>
                      <a:r>
                        <a:rPr lang="en-US" dirty="0" err="1" smtClean="0"/>
                        <a:t>aceitos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~ 50 </a:t>
                      </a:r>
                      <a:r>
                        <a:rPr lang="en-US" dirty="0" err="1" smtClean="0"/>
                        <a:t>apresentados</a:t>
                      </a:r>
                      <a:r>
                        <a:rPr lang="en-US" dirty="0" smtClean="0"/>
                        <a:t> (?)</a:t>
                      </a:r>
                      <a:endParaRPr lang="en-US" dirty="0"/>
                    </a:p>
                  </a:txBody>
                  <a:tcPr/>
                </a:tc>
              </a:tr>
              <a:tr h="6575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Avaliadores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primeira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fase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43 </a:t>
                      </a:r>
                      <a:r>
                        <a:rPr lang="en-US" dirty="0" err="1" smtClean="0"/>
                        <a:t>segunda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fase</a:t>
                      </a:r>
                      <a:endParaRPr lang="en-US" dirty="0"/>
                    </a:p>
                  </a:txBody>
                  <a:tcPr/>
                </a:tc>
              </a:tr>
              <a:tr h="11934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Mostra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PCS </a:t>
                      </a:r>
                      <a:r>
                        <a:rPr lang="en-US" dirty="0" err="1" smtClean="0"/>
                        <a:t>Laboratório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Informática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Locação</a:t>
                      </a:r>
                      <a:r>
                        <a:rPr lang="en-US" dirty="0" smtClean="0"/>
                        <a:t> BB</a:t>
                      </a:r>
                    </a:p>
                    <a:p>
                      <a:r>
                        <a:rPr lang="en-US" dirty="0" smtClean="0"/>
                        <a:t>10 PCS</a:t>
                      </a:r>
                    </a:p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iPads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10 Androids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Locação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Evento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10 PCS</a:t>
                      </a:r>
                    </a:p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iPads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5 Androids</a:t>
                      </a:r>
                    </a:p>
                    <a:p>
                      <a:r>
                        <a:rPr lang="en-US" dirty="0" smtClean="0"/>
                        <a:t>1 Windows Phone</a:t>
                      </a:r>
                    </a:p>
                    <a:p>
                      <a:r>
                        <a:rPr lang="en-US" dirty="0" err="1" smtClean="0"/>
                        <a:t>Jogos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Tabuleiro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Ouya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2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800"/>
              </a:spcBef>
            </a:pPr>
            <a:r>
              <a:rPr lang="pt-BR" dirty="0">
                <a:solidFill>
                  <a:srgbClr val="008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Maior clareza no regulamento do procedimento de como participar menores de idade;</a:t>
            </a:r>
          </a:p>
          <a:p>
            <a:pPr>
              <a:spcBef>
                <a:spcPts val="800"/>
              </a:spcBef>
            </a:pPr>
            <a:r>
              <a:rPr lang="pt-BR" dirty="0">
                <a:solidFill>
                  <a:srgbClr val="008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Obrigatoriedade da inscrição tanto na premiação voto popular quanto na premiação pelo júri técnico;</a:t>
            </a:r>
          </a:p>
          <a:p>
            <a:pPr>
              <a:spcBef>
                <a:spcPts val="800"/>
              </a:spcBef>
            </a:pPr>
            <a:r>
              <a:rPr lang="pt-BR" dirty="0">
                <a:solidFill>
                  <a:schemeClr val="accent3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Automatizar o processo submissão/avaliação (usamos Google </a:t>
            </a:r>
            <a:r>
              <a:rPr lang="pt-BR" dirty="0" err="1">
                <a:solidFill>
                  <a:schemeClr val="accent3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Docs</a:t>
            </a:r>
            <a:r>
              <a:rPr lang="pt-BR" dirty="0">
                <a:solidFill>
                  <a:schemeClr val="accent3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);</a:t>
            </a:r>
          </a:p>
          <a:p>
            <a:pPr>
              <a:spcBef>
                <a:spcPts val="800"/>
              </a:spcBef>
            </a:pPr>
            <a:r>
              <a:rPr lang="pt-BR" dirty="0">
                <a:solidFill>
                  <a:srgbClr val="9BBB59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Possibilidade de efetuar uma pré-seleção técnica baseada em critérios técnicos – uma espécie de </a:t>
            </a:r>
            <a:r>
              <a:rPr lang="pt-BR" dirty="0" smtClean="0">
                <a:solidFill>
                  <a:srgbClr val="9BBB59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curadoria</a:t>
            </a:r>
            <a:r>
              <a:rPr lang="pt-BR" dirty="0" smtClean="0">
                <a:solidFill>
                  <a:srgbClr val="C092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;</a:t>
            </a:r>
            <a:endParaRPr lang="pt-BR" dirty="0">
              <a:solidFill>
                <a:srgbClr val="C09200"/>
              </a:solidFill>
              <a:latin typeface="Myriad Pro" charset="0"/>
              <a:ea typeface="ヒラギノ角ゴ ProN W3" charset="0"/>
              <a:cs typeface="ヒラギノ角ゴ ProN W3" charset="0"/>
            </a:endParaRPr>
          </a:p>
          <a:p>
            <a:pPr>
              <a:spcBef>
                <a:spcPts val="800"/>
              </a:spcBef>
            </a:pPr>
            <a:r>
              <a:rPr lang="pt-BR" dirty="0">
                <a:solidFill>
                  <a:srgbClr val="C092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Distribuir os jogos, p.e. </a:t>
            </a:r>
            <a:r>
              <a:rPr lang="pt-BR" dirty="0">
                <a:solidFill>
                  <a:srgbClr val="008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Site</a:t>
            </a:r>
            <a:r>
              <a:rPr lang="pt-BR" dirty="0">
                <a:solidFill>
                  <a:srgbClr val="C092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, DVD,...</a:t>
            </a:r>
          </a:p>
          <a:p>
            <a:pPr>
              <a:spcBef>
                <a:spcPts val="800"/>
              </a:spcBef>
            </a:pPr>
            <a:r>
              <a:rPr lang="pt-BR" dirty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Categoria para participação de alunos do ensino médio.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Festival de Jogos Independentes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2013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</a:b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 Sugestões de melhorias de </a:t>
            </a:r>
            <a:r>
              <a:rPr lang="pt-BR" b="1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2011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 para </a:t>
            </a:r>
            <a:r>
              <a:rPr lang="pt-BR" b="1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pt-BR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Automatização do sistema de:</a:t>
            </a:r>
          </a:p>
          <a:p>
            <a:pPr lvl="1">
              <a:spcBef>
                <a:spcPts val="1800"/>
              </a:spcBef>
            </a:pP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Submissão</a:t>
            </a:r>
          </a:p>
          <a:p>
            <a:pPr lvl="1">
              <a:spcBef>
                <a:spcPts val="1800"/>
              </a:spcBef>
            </a:pP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Controle de juízes</a:t>
            </a:r>
          </a:p>
          <a:p>
            <a:pPr lvl="1">
              <a:spcBef>
                <a:spcPts val="1800"/>
              </a:spcBef>
            </a:pP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Avaliações...</a:t>
            </a:r>
          </a:p>
          <a:p>
            <a:pPr lvl="1">
              <a:spcBef>
                <a:spcPts val="1800"/>
              </a:spcBef>
            </a:pPr>
            <a:r>
              <a:rPr lang="pt-BR" sz="2400" b="1" dirty="0" err="1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Obs</a:t>
            </a: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: O JEMS não é o ideal</a:t>
            </a:r>
          </a:p>
          <a:p>
            <a:pPr>
              <a:spcBef>
                <a:spcPts val="1800"/>
              </a:spcBef>
            </a:pPr>
            <a:r>
              <a:rPr lang="pt-BR" b="1" dirty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Pequenos ajustes nas regras: definição de jogo independente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t-BR" b="1" dirty="0">
                <a:solidFill>
                  <a:schemeClr val="accent6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Formatar um modelo exclusivo tratar com os móveis (</a:t>
            </a:r>
            <a:r>
              <a:rPr lang="pt-BR" b="1" dirty="0" err="1">
                <a:solidFill>
                  <a:schemeClr val="accent6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chair</a:t>
            </a:r>
            <a:r>
              <a:rPr lang="pt-BR" b="1" dirty="0">
                <a:solidFill>
                  <a:schemeClr val="accent6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 mobile</a:t>
            </a:r>
            <a:r>
              <a:rPr lang="pt-BR" b="1" dirty="0" smtClean="0">
                <a:solidFill>
                  <a:schemeClr val="accent6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)</a:t>
            </a:r>
            <a:r>
              <a:rPr lang="pt-BR" b="1" dirty="0">
                <a:solidFill>
                  <a:schemeClr val="accent6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;</a:t>
            </a:r>
            <a:endParaRPr lang="pt-BR" b="1" dirty="0" smtClean="0">
              <a:solidFill>
                <a:schemeClr val="accent6"/>
              </a:solidFill>
              <a:latin typeface="Myriad Pro" charset="0"/>
              <a:ea typeface="ヒラギノ角ゴ ProN W3" charset="0"/>
              <a:cs typeface="ヒラギノ角ゴ ProN W3" charset="0"/>
            </a:endParaRPr>
          </a:p>
          <a:p>
            <a:pPr>
              <a:spcBef>
                <a:spcPts val="1800"/>
              </a:spcBef>
            </a:pPr>
            <a:r>
              <a:rPr lang="pt-BR" dirty="0" smtClean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Internacionalizar </a:t>
            </a:r>
            <a:r>
              <a:rPr lang="pt-BR" dirty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o Festival (se é internacional faz TUDO em inglês</a:t>
            </a:r>
            <a:r>
              <a:rPr lang="pt-BR" dirty="0" smtClean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) – </a:t>
            </a:r>
            <a:r>
              <a:rPr lang="pt-BR" b="1" dirty="0" smtClean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será que vale a pena</a:t>
            </a:r>
            <a:r>
              <a:rPr lang="pt-BR" dirty="0" smtClean="0">
                <a:solidFill>
                  <a:srgbClr val="FF0000"/>
                </a:solidFill>
                <a:latin typeface="Myriad Pro" charset="0"/>
                <a:ea typeface="ヒラギノ角ゴ ProN W3" charset="0"/>
                <a:cs typeface="ヒラギノ角ゴ ProN W3" charset="0"/>
              </a:rPr>
              <a:t>?;</a:t>
            </a:r>
            <a:endParaRPr lang="pt-BR" dirty="0">
              <a:solidFill>
                <a:srgbClr val="FF0000"/>
              </a:solidFill>
              <a:latin typeface="Myriad Pro" charset="0"/>
              <a:ea typeface="ヒラギノ角ゴ ProN W3" charset="0"/>
              <a:cs typeface="ヒラギノ角ゴ ProN W3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9301" y="311351"/>
            <a:ext cx="6953812" cy="683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Festival de Jogos Independentes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2013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</a:b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 Sugestões de melhorias de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2012 </a:t>
            </a:r>
            <a:r>
              <a:rPr lang="pt-BR" dirty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para </a:t>
            </a:r>
            <a:r>
              <a:rPr lang="pt-BR" dirty="0" smtClean="0">
                <a:solidFill>
                  <a:schemeClr val="bg1"/>
                </a:solidFill>
                <a:latin typeface="Myriad Pro Bold" charset="0"/>
                <a:ea typeface="ヒラギノ角ゴ ProN W6" charset="0"/>
                <a:cs typeface="ヒラギノ角ゴ ProN W6" charset="0"/>
              </a:rPr>
              <a:t>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7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1050</Words>
  <Application>Microsoft Macintosh PowerPoint</Application>
  <PresentationFormat>On-screen Show (4:3)</PresentationFormat>
  <Paragraphs>248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universidade federal fluminense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Trilha</dc:title>
  <dc:creator>esteban clua</dc:creator>
  <cp:lastModifiedBy>Bruno Campagnolo de Paula</cp:lastModifiedBy>
  <cp:revision>33</cp:revision>
  <dcterms:created xsi:type="dcterms:W3CDTF">2013-10-01T22:04:36Z</dcterms:created>
  <dcterms:modified xsi:type="dcterms:W3CDTF">2013-10-15T18:42:41Z</dcterms:modified>
</cp:coreProperties>
</file>